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8"/>
  </p:notesMasterIdLst>
  <p:sldIdLst>
    <p:sldId id="316" r:id="rId2"/>
    <p:sldId id="336" r:id="rId3"/>
    <p:sldId id="361" r:id="rId4"/>
    <p:sldId id="366" r:id="rId5"/>
    <p:sldId id="337" r:id="rId6"/>
    <p:sldId id="338" r:id="rId7"/>
    <p:sldId id="339" r:id="rId8"/>
    <p:sldId id="340" r:id="rId9"/>
    <p:sldId id="365" r:id="rId10"/>
    <p:sldId id="362" r:id="rId11"/>
    <p:sldId id="318" r:id="rId12"/>
    <p:sldId id="357" r:id="rId13"/>
    <p:sldId id="347" r:id="rId14"/>
    <p:sldId id="349" r:id="rId15"/>
    <p:sldId id="344" r:id="rId16"/>
    <p:sldId id="367" r:id="rId17"/>
  </p:sldIdLst>
  <p:sldSz cx="9144000" cy="5143500" type="screen16x9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宋体" pitchFamily="2" charset="-122"/>
      <p:regular r:id="rId23"/>
    </p:embeddedFont>
    <p:embeddedFont>
      <p:font typeface="Coiny" charset="0"/>
      <p:regular r:id="rId24"/>
    </p:embeddedFont>
    <p:embeddedFont>
      <p:font typeface="Odibee Sans" charset="0"/>
      <p:regular r:id="rId25"/>
    </p:embeddedFont>
    <p:embeddedFont>
      <p:font typeface="Tahoma" pitchFamily="34" charset="0"/>
      <p:regular r:id="rId26"/>
      <p:bold r:id="rId27"/>
    </p:embeddedFont>
    <p:embeddedFont>
      <p:font typeface="等线" charset="-122"/>
      <p:regular r:id="rId28"/>
      <p:bold r:id="rId29"/>
    </p:embeddedFont>
    <p:embeddedFont>
      <p:font typeface="黑体" pitchFamily="49" charset="-122"/>
      <p:regular r:id="rId30"/>
    </p:embeddedFont>
    <p:embeddedFont>
      <p:font typeface="Amatic SC" charset="-79"/>
      <p:regular r:id="rId31"/>
      <p:bold r:id="rId32"/>
    </p:embeddedFont>
    <p:embeddedFont>
      <p:font typeface="HP001" pitchFamily="34" charset="-93"/>
      <p:regular r:id="rId33"/>
      <p:bold r:id="rId34"/>
    </p:embeddedFont>
    <p:embeddedFont>
      <p:font typeface="Didact Gothic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100"/>
    <a:srgbClr val="FF9966"/>
    <a:srgbClr val="00A787"/>
    <a:srgbClr val="06A45F"/>
    <a:srgbClr val="DFF1CB"/>
    <a:srgbClr val="FFC6BB"/>
    <a:srgbClr val="FEF2F0"/>
    <a:srgbClr val="12B6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08A37C-EA4D-4A6A-A67F-741291C3E2D2}">
  <a:tblStyle styleId="{D008A37C-EA4D-4A6A-A67F-741291C3E2D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 snapToGrid="0">
      <p:cViewPr>
        <p:scale>
          <a:sx n="75" d="100"/>
          <a:sy n="75" d="100"/>
        </p:scale>
        <p:origin x="-1236" y="-3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92112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662DE-F1A6-47CD-A8C4-98B0B68DE56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2910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 mot </a:t>
            </a:r>
            <a:r>
              <a:rPr lang="en-US" dirty="0" err="1"/>
              <a:t>cau</a:t>
            </a:r>
            <a:r>
              <a:rPr lang="en-US"/>
              <a:t> vi</a:t>
            </a:r>
            <a:r>
              <a:rPr lang="en-US" baseline="0"/>
              <a:t> 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2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 mot </a:t>
            </a:r>
            <a:r>
              <a:rPr lang="en-US" dirty="0" err="1"/>
              <a:t>cau</a:t>
            </a:r>
            <a:r>
              <a:rPr lang="en-US"/>
              <a:t> vi</a:t>
            </a:r>
            <a:r>
              <a:rPr lang="en-US" baseline="0"/>
              <a:t> 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74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 mot </a:t>
            </a:r>
            <a:r>
              <a:rPr lang="en-US" dirty="0" err="1"/>
              <a:t>cau</a:t>
            </a:r>
            <a:r>
              <a:rPr lang="en-US" dirty="0"/>
              <a:t> vi</a:t>
            </a:r>
            <a:r>
              <a:rPr lang="en-US" baseline="0" dirty="0"/>
              <a:t> 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977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 mot </a:t>
            </a:r>
            <a:r>
              <a:rPr lang="en-US" dirty="0" err="1"/>
              <a:t>cau</a:t>
            </a:r>
            <a:r>
              <a:rPr lang="en-US" dirty="0"/>
              <a:t> vi</a:t>
            </a:r>
            <a:r>
              <a:rPr lang="en-US" baseline="0" dirty="0"/>
              <a:t> 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24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365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662DE-F1A6-47CD-A8C4-98B0B68DE56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244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7"/>
          <p:cNvSpPr txBox="1">
            <a:spLocks noGrp="1"/>
          </p:cNvSpPr>
          <p:nvPr>
            <p:ph type="subTitle" idx="1"/>
          </p:nvPr>
        </p:nvSpPr>
        <p:spPr>
          <a:xfrm>
            <a:off x="1069850" y="2212525"/>
            <a:ext cx="4449300" cy="18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7"/>
          <p:cNvSpPr txBox="1">
            <a:spLocks noGrp="1"/>
          </p:cNvSpPr>
          <p:nvPr>
            <p:ph type="title"/>
          </p:nvPr>
        </p:nvSpPr>
        <p:spPr>
          <a:xfrm>
            <a:off x="1069850" y="1148075"/>
            <a:ext cx="40329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1" name="Google Shape;371;p7"/>
          <p:cNvSpPr/>
          <p:nvPr/>
        </p:nvSpPr>
        <p:spPr>
          <a:xfrm>
            <a:off x="8430787" y="1273913"/>
            <a:ext cx="292795" cy="225879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7"/>
          <p:cNvSpPr/>
          <p:nvPr/>
        </p:nvSpPr>
        <p:spPr>
          <a:xfrm rot="-891763">
            <a:off x="8381822" y="1939036"/>
            <a:ext cx="390741" cy="550613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7"/>
          <p:cNvSpPr/>
          <p:nvPr/>
        </p:nvSpPr>
        <p:spPr>
          <a:xfrm>
            <a:off x="8590550" y="2972200"/>
            <a:ext cx="292801" cy="28943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4"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2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39" name="Google Shape;939;p26"/>
          <p:cNvGrpSpPr/>
          <p:nvPr/>
        </p:nvGrpSpPr>
        <p:grpSpPr>
          <a:xfrm>
            <a:off x="7842664" y="539498"/>
            <a:ext cx="860132" cy="881281"/>
            <a:chOff x="918850" y="1629150"/>
            <a:chExt cx="442250" cy="453124"/>
          </a:xfrm>
        </p:grpSpPr>
        <p:sp>
          <p:nvSpPr>
            <p:cNvPr id="940" name="Google Shape;940;p26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6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6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6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6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6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6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6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6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6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6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6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2" name="Google Shape;952;p26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6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26"/>
          <p:cNvSpPr/>
          <p:nvPr/>
        </p:nvSpPr>
        <p:spPr>
          <a:xfrm rot="2209237">
            <a:off x="7501079" y="10500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26"/>
          <p:cNvSpPr/>
          <p:nvPr/>
        </p:nvSpPr>
        <p:spPr>
          <a:xfrm>
            <a:off x="7535850" y="442263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26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26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6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26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26"/>
          <p:cNvSpPr/>
          <p:nvPr/>
        </p:nvSpPr>
        <p:spPr>
          <a:xfrm flipH="1">
            <a:off x="383795" y="2922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26"/>
          <p:cNvSpPr/>
          <p:nvPr/>
        </p:nvSpPr>
        <p:spPr>
          <a:xfrm flipH="1">
            <a:off x="8773026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2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44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31D39A-809C-43A7-99CD-F80545D1A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E73C38-03C6-4E7E-8C99-597B9A322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B78CE8-ECEE-4A48-9EB6-D69DE6251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B8B2-5983-428B-BCDE-4A509E5367F5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C13A81-5EA9-47C5-ADDC-4FAC75E6F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39AB76-9907-45B5-8DD5-9D46C2C34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FF48-FF76-469C-902E-DE4330DC6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4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8" r:id="rId2"/>
    <p:sldLayoutId id="2147483672" r:id="rId3"/>
    <p:sldLayoutId id="2147483679" r:id="rId4"/>
    <p:sldLayoutId id="2147483680" r:id="rId5"/>
    <p:sldLayoutId id="2147483681" r:id="rId6"/>
  </p:sldLayoutIdLst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5.png"/><Relationship Id="rId18" Type="http://schemas.openxmlformats.org/officeDocument/2006/relationships/image" Target="../media/image37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34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11" Type="http://schemas.openxmlformats.org/officeDocument/2006/relationships/image" Target="../media/image33.png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10" Type="http://schemas.openxmlformats.org/officeDocument/2006/relationships/image" Target="../media/image32.png"/><Relationship Id="rId19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microsoft.com/office/2007/relationships/hdphoto" Target="../media/hdphoto1.wdp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" y="0"/>
            <a:ext cx="9143464" cy="5143500"/>
          </a:xfrm>
          <a:prstGeom prst="rect">
            <a:avLst/>
          </a:prstGeom>
        </p:spPr>
      </p:pic>
      <p:sp>
        <p:nvSpPr>
          <p:cNvPr id="8" name="Google Shape;304;p20">
            <a:extLst>
              <a:ext uri="{FF2B5EF4-FFF2-40B4-BE49-F238E27FC236}">
                <a16:creationId xmlns="" xmlns:a16="http://schemas.microsoft.com/office/drawing/2014/main" id="{0837E328-5F1A-4764-8122-C847662BAA55}"/>
              </a:ext>
            </a:extLst>
          </p:cNvPr>
          <p:cNvSpPr txBox="1">
            <a:spLocks/>
          </p:cNvSpPr>
          <p:nvPr/>
        </p:nvSpPr>
        <p:spPr>
          <a:xfrm>
            <a:off x="2109684" y="814900"/>
            <a:ext cx="5195343" cy="656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 lang="en-US" sz="1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US" sz="1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US" sz="1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US" sz="1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US" sz="1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US" sz="1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US" sz="1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US" sz="1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US" sz="1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PHÒNG GIÁO DỤC VÀ ĐÀO TẠO QUẬN GÒ VẤP</a:t>
            </a:r>
          </a:p>
          <a:p>
            <a:endParaRPr lang="en-US" sz="1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304;p20">
            <a:extLst>
              <a:ext uri="{FF2B5EF4-FFF2-40B4-BE49-F238E27FC236}">
                <a16:creationId xmlns="" xmlns:a16="http://schemas.microsoft.com/office/drawing/2014/main" id="{C872EFD8-4965-4357-B890-99D522C82738}"/>
              </a:ext>
            </a:extLst>
          </p:cNvPr>
          <p:cNvSpPr txBox="1">
            <a:spLocks/>
          </p:cNvSpPr>
          <p:nvPr/>
        </p:nvSpPr>
        <p:spPr>
          <a:xfrm>
            <a:off x="2109684" y="1040154"/>
            <a:ext cx="5195343" cy="656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 lang="en-US" sz="1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文本框 4"/>
          <p:cNvSpPr txBox="1">
            <a:spLocks noChangeArrowheads="1"/>
          </p:cNvSpPr>
          <p:nvPr/>
        </p:nvSpPr>
        <p:spPr bwMode="auto">
          <a:xfrm>
            <a:off x="1626562" y="1368492"/>
            <a:ext cx="6161586" cy="184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ctr">
              <a:buNone/>
            </a:pPr>
            <a:r>
              <a:rPr lang="en-US" altLang="zh-CN" sz="3600" b="1" dirty="0">
                <a:solidFill>
                  <a:srgbClr val="DC5D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CHÀO MỪNG CÁC CON</a:t>
            </a:r>
          </a:p>
          <a:p>
            <a:pPr lvl="0" algn="ctr">
              <a:buNone/>
            </a:pPr>
            <a:r>
              <a:rPr lang="en-US" altLang="zh-CN" sz="3600" b="1" dirty="0">
                <a:solidFill>
                  <a:srgbClr val="DC5D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ĐẾN VỚI BUỔI HỌC</a:t>
            </a:r>
          </a:p>
          <a:p>
            <a:pPr lvl="0" algn="ctr">
              <a:buNone/>
            </a:pPr>
            <a:r>
              <a:rPr lang="en-US" altLang="zh-CN" sz="3600" b="1" dirty="0">
                <a:solidFill>
                  <a:srgbClr val="DC5D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TRỰC TUYẾN</a:t>
            </a:r>
            <a:endParaRPr lang="zh-CN" altLang="en-US" sz="3600" b="1" dirty="0">
              <a:solidFill>
                <a:srgbClr val="DC5D3D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25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992981" y="814388"/>
            <a:ext cx="7158038" cy="3470672"/>
          </a:xfrm>
          <a:prstGeom prst="roundRect">
            <a:avLst/>
          </a:prstGeom>
          <a:noFill/>
          <a:ln w="571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50"/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1233" r="79141"/>
          <a:stretch>
            <a:fillRect/>
          </a:stretch>
        </p:blipFill>
        <p:spPr bwMode="auto">
          <a:xfrm>
            <a:off x="0" y="498873"/>
            <a:ext cx="2721769" cy="477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554" y="0"/>
            <a:ext cx="6723459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11"/>
          <p:cNvSpPr txBox="1">
            <a:spLocks noChangeArrowheads="1"/>
          </p:cNvSpPr>
          <p:nvPr/>
        </p:nvSpPr>
        <p:spPr bwMode="auto">
          <a:xfrm>
            <a:off x="2504208" y="1870364"/>
            <a:ext cx="598137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vi-VN" alt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3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1502" y1="55751" x2="15495" y2="60383"/>
                        <a14:foregroundMark x1="22843" y1="27476" x2="26677" y2="30351"/>
                        <a14:foregroundMark x1="71725" y1="18371" x2="79073" y2="24601"/>
                        <a14:foregroundMark x1="58147" y1="88818" x2="63898" y2="87540"/>
                        <a14:foregroundMark x1="78275" y1="74121" x2="81949" y2="78914"/>
                        <a14:foregroundMark x1="74281" y1="76997" x2="79553" y2="76198"/>
                      </a14:backgroundRemoval>
                    </a14:imgEffect>
                  </a14:imgLayer>
                </a14:imgProps>
              </a:ext>
            </a:extLst>
          </a:blip>
          <a:srcRect l="7902" t="8824" r="14819" b="8034"/>
          <a:stretch/>
        </p:blipFill>
        <p:spPr>
          <a:xfrm>
            <a:off x="7915835" y="3806579"/>
            <a:ext cx="1080992" cy="1163012"/>
          </a:xfrm>
          <a:prstGeom prst="rect">
            <a:avLst/>
          </a:prstGeom>
        </p:spPr>
      </p:pic>
      <p:sp>
        <p:nvSpPr>
          <p:cNvPr id="14" name="Google Shape;304;p20">
            <a:extLst>
              <a:ext uri="{FF2B5EF4-FFF2-40B4-BE49-F238E27FC236}">
                <a16:creationId xmlns="" xmlns:a16="http://schemas.microsoft.com/office/drawing/2014/main" id="{A7CB93F8-A47E-4701-ACE8-4282C256C951}"/>
              </a:ext>
            </a:extLst>
          </p:cNvPr>
          <p:cNvSpPr txBox="1">
            <a:spLocks/>
          </p:cNvSpPr>
          <p:nvPr/>
        </p:nvSpPr>
        <p:spPr>
          <a:xfrm>
            <a:off x="557604" y="467759"/>
            <a:ext cx="7261412" cy="6566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algn="l"/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Rounded Rectangle 6">
            <a:extLst>
              <a:ext uri="{FF2B5EF4-FFF2-40B4-BE49-F238E27FC236}">
                <a16:creationId xmlns="" xmlns:a16="http://schemas.microsoft.com/office/drawing/2014/main" id="{B7D60000-21CA-4796-9C1C-C15B3E106844}"/>
              </a:ext>
            </a:extLst>
          </p:cNvPr>
          <p:cNvSpPr/>
          <p:nvPr/>
        </p:nvSpPr>
        <p:spPr>
          <a:xfrm>
            <a:off x="205216" y="1873404"/>
            <a:ext cx="8251115" cy="2145268"/>
          </a:xfrm>
          <a:prstGeom prst="roundRect">
            <a:avLst/>
          </a:prstGeom>
          <a:solidFill>
            <a:srgbClr val="F14124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457189">
              <a:defRPr/>
            </a:pPr>
            <a:r>
              <a:rPr lang="en-US" sz="2800" kern="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	</a:t>
            </a: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a. </a:t>
            </a:r>
            <a:r>
              <a:rPr lang="vi-VN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Ngoài đồng, bác</a:t>
            </a: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</a:t>
            </a:r>
            <a:r>
              <a:rPr lang="vi-VN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đang</a:t>
            </a: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</a:t>
            </a:r>
          </a:p>
          <a:p>
            <a:pPr defTabSz="457189">
              <a:defRPr/>
            </a:pPr>
            <a:r>
              <a:rPr lang="en-US" sz="40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Chiếc</a:t>
            </a: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</a:t>
            </a:r>
            <a:r>
              <a:rPr lang="vi-VN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như một con bọ ngựa</a:t>
            </a: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khổng</a:t>
            </a: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lồ</a:t>
            </a: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đang</a:t>
            </a: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chăm</a:t>
            </a: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làm</a:t>
            </a: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việc</a:t>
            </a: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lang="vi-VN" sz="40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1A660E2-5A3F-40E1-B576-3A0817FB7E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709" y="520730"/>
            <a:ext cx="528307" cy="5507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31A660E2-5A3F-40E1-B576-3A0817FB7E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680" y="2673370"/>
            <a:ext cx="684694" cy="55073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31A660E2-5A3F-40E1-B576-3A0817FB7E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95" y="2041816"/>
            <a:ext cx="846321" cy="55073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31A660E2-5A3F-40E1-B576-3A0817FB7E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955" y="2105969"/>
            <a:ext cx="814301" cy="5507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712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304;p20">
            <a:extLst>
              <a:ext uri="{FF2B5EF4-FFF2-40B4-BE49-F238E27FC236}">
                <a16:creationId xmlns="" xmlns:a16="http://schemas.microsoft.com/office/drawing/2014/main" id="{A7CB93F8-A47E-4701-ACE8-4282C256C951}"/>
              </a:ext>
            </a:extLst>
          </p:cNvPr>
          <p:cNvSpPr txBox="1">
            <a:spLocks/>
          </p:cNvSpPr>
          <p:nvPr/>
        </p:nvSpPr>
        <p:spPr>
          <a:xfrm>
            <a:off x="557604" y="467759"/>
            <a:ext cx="7261412" cy="6566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algn="l"/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Rounded Rectangle 6">
            <a:extLst>
              <a:ext uri="{FF2B5EF4-FFF2-40B4-BE49-F238E27FC236}">
                <a16:creationId xmlns="" xmlns:a16="http://schemas.microsoft.com/office/drawing/2014/main" id="{B7D60000-21CA-4796-9C1C-C15B3E106844}"/>
              </a:ext>
            </a:extLst>
          </p:cNvPr>
          <p:cNvSpPr/>
          <p:nvPr/>
        </p:nvSpPr>
        <p:spPr>
          <a:xfrm>
            <a:off x="205216" y="1873404"/>
            <a:ext cx="8502849" cy="2826306"/>
          </a:xfrm>
          <a:prstGeom prst="roundRect">
            <a:avLst/>
          </a:prstGeom>
          <a:solidFill>
            <a:srgbClr val="F14124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457189">
              <a:defRPr/>
            </a:pPr>
            <a:r>
              <a:rPr lang="en-US" sz="2800" kern="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	</a:t>
            </a: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a. </a:t>
            </a:r>
            <a:r>
              <a:rPr lang="vi-VN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Ngoài đồng, bác</a:t>
            </a: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   </a:t>
            </a:r>
            <a:r>
              <a:rPr lang="vi-VN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đang</a:t>
            </a: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</a:t>
            </a:r>
          </a:p>
          <a:p>
            <a:pPr defTabSz="457189">
              <a:defRPr/>
            </a:pP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   </a:t>
            </a:r>
            <a:r>
              <a:rPr lang="en-US" sz="40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Chiếc</a:t>
            </a: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   </a:t>
            </a:r>
            <a:r>
              <a:rPr lang="vi-VN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như một con bọ ngựa</a:t>
            </a: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khổng</a:t>
            </a: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lồ</a:t>
            </a: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đang</a:t>
            </a: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chăm</a:t>
            </a: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làm</a:t>
            </a: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việc</a:t>
            </a: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lang="vi-VN" sz="40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1A660E2-5A3F-40E1-B576-3A0817FB7E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709" y="520730"/>
            <a:ext cx="528307" cy="55073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31A660E2-5A3F-40E1-B576-3A0817FB7E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0" y="2017079"/>
            <a:ext cx="915818" cy="6096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227065" y="366919"/>
            <a:ext cx="2148207" cy="4291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227064" y="1873404"/>
            <a:ext cx="2148207" cy="4291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27065" y="1150351"/>
            <a:ext cx="2300607" cy="4291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1A660E2-5A3F-40E1-B576-3A0817FB7E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67" y="2676897"/>
            <a:ext cx="907626" cy="6096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1A660E2-5A3F-40E1-B576-3A0817FB7E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13" y="2744630"/>
            <a:ext cx="975360" cy="6096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542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27576E-6 L -0.23507 -3.27576E-6 C -0.34062 -3.27576E-6 -0.46996 0.09501 -0.46996 0.17212 L -0.46996 0.34516 " pathEditMode="relative" rAng="0" ptsTypes="FfFF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7" y="17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64713E-6 L -0.94879 0.31431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48" y="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81863E-6 L -0.52899 0.17397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58" y="8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304;p20">
            <a:extLst>
              <a:ext uri="{FF2B5EF4-FFF2-40B4-BE49-F238E27FC236}">
                <a16:creationId xmlns="" xmlns:a16="http://schemas.microsoft.com/office/drawing/2014/main" id="{A7CB93F8-A47E-4701-ACE8-4282C256C951}"/>
              </a:ext>
            </a:extLst>
          </p:cNvPr>
          <p:cNvSpPr txBox="1">
            <a:spLocks/>
          </p:cNvSpPr>
          <p:nvPr/>
        </p:nvSpPr>
        <p:spPr>
          <a:xfrm>
            <a:off x="557604" y="467759"/>
            <a:ext cx="7261412" cy="656677"/>
          </a:xfrm>
          <a:prstGeom prst="round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algn="l"/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1A660E2-5A3F-40E1-B576-3A0817FB7E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46" y="588504"/>
            <a:ext cx="487070" cy="415185"/>
          </a:xfrm>
          <a:prstGeom prst="rect">
            <a:avLst/>
          </a:prstGeom>
        </p:spPr>
      </p:pic>
      <p:sp>
        <p:nvSpPr>
          <p:cNvPr id="9" name="Rounded Rectangle 6">
            <a:extLst>
              <a:ext uri="{FF2B5EF4-FFF2-40B4-BE49-F238E27FC236}">
                <a16:creationId xmlns="" xmlns:a16="http://schemas.microsoft.com/office/drawing/2014/main" id="{D6EF39A8-0865-4CC8-8BFD-F7AB383A85C1}"/>
              </a:ext>
            </a:extLst>
          </p:cNvPr>
          <p:cNvSpPr/>
          <p:nvPr/>
        </p:nvSpPr>
        <p:spPr>
          <a:xfrm>
            <a:off x="182727" y="1442113"/>
            <a:ext cx="8814100" cy="2962513"/>
          </a:xfrm>
          <a:prstGeom prst="roundRect">
            <a:avLst/>
          </a:prstGeom>
          <a:solidFill>
            <a:srgbClr val="FEEFD8"/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457189">
              <a:defRPr/>
            </a:pP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</a:t>
            </a:r>
            <a:r>
              <a:rPr lang="vi-VN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b. Đêm ấy, bé Vân sốt cao, phải vào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.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lo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lắng</a:t>
            </a:r>
            <a:r>
              <a:rPr lang="vi-VN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nhìn ông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</a:t>
            </a:r>
            <a:r>
              <a:rPr lang="vi-VN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già đeo kính trắng, cổ đeo cái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như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chiếc</a:t>
            </a:r>
            <a:r>
              <a:rPr lang="vi-VN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vòng bạc. Khi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</a:t>
            </a:r>
            <a:r>
              <a:rPr lang="vi-VN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cho Vân, đôi mày ông cứ nhíu lại như nghĩ ngợi điều gì. Cuối cùng, đôi mắt ông sáng lên làm mẹ và Vân thấy nhẹ cả người: “Cháu bị cảm thôi!</a:t>
            </a:r>
            <a:endParaRPr lang="en-US" sz="28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defTabSz="457189">
              <a:defRPr/>
            </a:pPr>
            <a:r>
              <a:rPr lang="vi-VN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Chị cứ yên tâm!”.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1A660E2-5A3F-40E1-B576-3A0817FB7E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103" y="2508186"/>
            <a:ext cx="487070" cy="4151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1A660E2-5A3F-40E1-B576-3A0817FB7E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799" y="2093000"/>
            <a:ext cx="487070" cy="4151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1A660E2-5A3F-40E1-B576-3A0817FB7E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415" y="2093001"/>
            <a:ext cx="487070" cy="4151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1A660E2-5A3F-40E1-B576-3A0817FB7E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788" y="1662068"/>
            <a:ext cx="487070" cy="4151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79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304;p20">
            <a:extLst>
              <a:ext uri="{FF2B5EF4-FFF2-40B4-BE49-F238E27FC236}">
                <a16:creationId xmlns="" xmlns:a16="http://schemas.microsoft.com/office/drawing/2014/main" id="{A7CB93F8-A47E-4701-ACE8-4282C256C951}"/>
              </a:ext>
            </a:extLst>
          </p:cNvPr>
          <p:cNvSpPr txBox="1">
            <a:spLocks/>
          </p:cNvSpPr>
          <p:nvPr/>
        </p:nvSpPr>
        <p:spPr>
          <a:xfrm>
            <a:off x="755508" y="9287"/>
            <a:ext cx="7261412" cy="6566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algn="l"/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ounded Rectangle 6">
            <a:extLst>
              <a:ext uri="{FF2B5EF4-FFF2-40B4-BE49-F238E27FC236}">
                <a16:creationId xmlns="" xmlns:a16="http://schemas.microsoft.com/office/drawing/2014/main" id="{D6EF39A8-0865-4CC8-8BFD-F7AB383A85C1}"/>
              </a:ext>
            </a:extLst>
          </p:cNvPr>
          <p:cNvSpPr/>
          <p:nvPr/>
        </p:nvSpPr>
        <p:spPr>
          <a:xfrm>
            <a:off x="164950" y="775447"/>
            <a:ext cx="8814100" cy="3915966"/>
          </a:xfrm>
          <a:prstGeom prst="roundRect">
            <a:avLst/>
          </a:prstGeom>
          <a:noFill/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457189">
              <a:defRPr/>
            </a:pP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</a:t>
            </a:r>
            <a:r>
              <a:rPr lang="vi-VN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b. Đêm ấy, bé Vân sốt cao, phải vào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.  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lo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lắng</a:t>
            </a:r>
            <a:r>
              <a:rPr lang="vi-VN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nhìn </a:t>
            </a:r>
            <a:r>
              <a:rPr lang="vi-VN" sz="32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ông</a:t>
            </a:r>
            <a:r>
              <a:rPr lang="en-US" sz="32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 </a:t>
            </a:r>
            <a:r>
              <a:rPr lang="vi-VN" sz="32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già </a:t>
            </a:r>
            <a:r>
              <a:rPr lang="vi-VN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đeo kính trắng, cổ đeo </a:t>
            </a:r>
            <a:r>
              <a:rPr lang="vi-VN" sz="32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cái</a:t>
            </a:r>
            <a:r>
              <a:rPr lang="en-US" sz="3200" ker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     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như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chiếc</a:t>
            </a:r>
            <a:r>
              <a:rPr lang="vi-VN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vòng bạc. Khi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defTabSz="457189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vi-VN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cho Vân, đôi mày ông cứ nhíu lại như nghĩ ngợi điều gì. Cuối cùng, đôi mắt ông sáng lên làm mẹ và Vân thấy nhẹ cả người: “Cháu bị cảm thôi!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Chị cứ yên tâm!”.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1A660E2-5A3F-40E1-B576-3A0817FB7E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887" y="1612274"/>
            <a:ext cx="836026" cy="41518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9283334" y="2510762"/>
            <a:ext cx="2157842" cy="5316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283334" y="1612274"/>
            <a:ext cx="1838864" cy="46357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283334" y="134336"/>
            <a:ext cx="1838864" cy="46357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283334" y="839279"/>
            <a:ext cx="1244966" cy="46357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1A660E2-5A3F-40E1-B576-3A0817FB7E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229" y="1105093"/>
            <a:ext cx="802691" cy="4151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31A660E2-5A3F-40E1-B576-3A0817FB7E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347" y="2140027"/>
            <a:ext cx="826346" cy="4151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31A660E2-5A3F-40E1-B576-3A0817FB7E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08" y="2510762"/>
            <a:ext cx="961813" cy="4151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985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-0.25469 0.1645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3" y="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54531 0.13272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74" y="6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97531E-6 L -0.73611 0.0784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06" y="39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-0.96389 -0.00802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94" y="-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243" y="728951"/>
            <a:ext cx="7032404" cy="3853241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</p:pic>
      <p:sp>
        <p:nvSpPr>
          <p:cNvPr id="4" name="文本框 3"/>
          <p:cNvSpPr txBox="1"/>
          <p:nvPr/>
        </p:nvSpPr>
        <p:spPr>
          <a:xfrm>
            <a:off x="3099845" y="-122450"/>
            <a:ext cx="502920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42892" algn="ctr">
              <a:lnSpc>
                <a:spcPct val="150000"/>
              </a:lnSpc>
            </a:pP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方正黑体简体" panose="03000509000000000000" pitchFamily="65" charset="-122"/>
                <a:cs typeface="Times New Roman" panose="02020603050405020304" pitchFamily="18" charset="0"/>
                <a:sym typeface="+mn-lt"/>
              </a:rPr>
              <a:t>Hướng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黑体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方正黑体简体" panose="03000509000000000000" pitchFamily="65" charset="-122"/>
                <a:cs typeface="Times New Roman" panose="02020603050405020304" pitchFamily="18" charset="0"/>
                <a:sym typeface="+mn-lt"/>
              </a:rPr>
              <a:t>dẫn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黑体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方正黑体简体" panose="03000509000000000000" pitchFamily="65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黑体简体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方正黑体简体" panose="03000509000000000000" pitchFamily="65" charset="-122"/>
                <a:cs typeface="Times New Roman" panose="02020603050405020304" pitchFamily="18" charset="0"/>
                <a:sym typeface="+mn-lt"/>
              </a:rPr>
              <a:t>học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方正黑体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1591" y="1248075"/>
            <a:ext cx="4233496" cy="4233496"/>
          </a:xfrm>
          <a:prstGeom prst="rect">
            <a:avLst/>
          </a:prstGeom>
        </p:spPr>
      </p:pic>
      <p:pic>
        <p:nvPicPr>
          <p:cNvPr id="7" name="图片 6" descr="图片包含 餐桌, 室内&#10;&#10;已生成极高可信度的说明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148" y="3204537"/>
            <a:ext cx="2190498" cy="1840018"/>
          </a:xfrm>
          <a:prstGeom prst="rect">
            <a:avLst/>
          </a:prstGeom>
        </p:spPr>
      </p:pic>
      <p:pic>
        <p:nvPicPr>
          <p:cNvPr id="8" name="图片 7" descr="图片包含 物体&#10;&#10;已生成高可信度的说明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65" y="-79825"/>
            <a:ext cx="1905980" cy="2136675"/>
          </a:xfrm>
          <a:prstGeom prst="rect">
            <a:avLst/>
          </a:prstGeom>
        </p:spPr>
      </p:pic>
      <p:sp>
        <p:nvSpPr>
          <p:cNvPr id="9" name="文本框 3"/>
          <p:cNvSpPr txBox="1"/>
          <p:nvPr/>
        </p:nvSpPr>
        <p:spPr>
          <a:xfrm>
            <a:off x="2026228" y="911957"/>
            <a:ext cx="7070318" cy="36702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dirty="0"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  <a:sym typeface="+mn-lt"/>
              </a:rPr>
              <a:t>       </a:t>
            </a:r>
            <a:r>
              <a:rPr lang="en-US" altLang="zh-CN" sz="3600" dirty="0" err="1"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  <a:sym typeface="+mn-lt"/>
              </a:rPr>
              <a:t>Ôn</a:t>
            </a:r>
            <a:r>
              <a:rPr lang="en-US" altLang="zh-CN" sz="3600" dirty="0"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  <a:sym typeface="+mn-lt"/>
              </a:rPr>
              <a:t>lại</a:t>
            </a:r>
            <a:r>
              <a:rPr lang="en-US" altLang="zh-CN" sz="3600" dirty="0"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  <a:sym typeface="+mn-lt"/>
              </a:rPr>
              <a:t>các</a:t>
            </a:r>
            <a:r>
              <a:rPr lang="en-US" altLang="zh-CN" sz="3600" dirty="0"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  <a:sym typeface="+mn-lt"/>
              </a:rPr>
              <a:t>từ</a:t>
            </a:r>
            <a:r>
              <a:rPr lang="en-US" altLang="zh-CN" sz="3600" dirty="0"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  <a:sym typeface="+mn-lt"/>
              </a:rPr>
              <a:t>ngữ</a:t>
            </a:r>
            <a:r>
              <a:rPr lang="en-US" altLang="zh-CN" sz="3600" dirty="0"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  <a:sym typeface="+mn-lt"/>
              </a:rPr>
              <a:t>về</a:t>
            </a:r>
            <a:r>
              <a:rPr lang="en-US" altLang="zh-CN" sz="3600" dirty="0"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  <a:sym typeface="+mn-lt"/>
              </a:rPr>
              <a:t>nghề</a:t>
            </a:r>
            <a:r>
              <a:rPr lang="en-US" altLang="zh-CN" sz="3600" dirty="0"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  <a:sym typeface="+mn-lt"/>
              </a:rPr>
              <a:t>nghi</a:t>
            </a:r>
            <a:r>
              <a:rPr lang="en-US" altLang="zh-CN" sz="3975" dirty="0" err="1"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  <a:sym typeface="+mn-lt"/>
              </a:rPr>
              <a:t>ệp</a:t>
            </a:r>
            <a:r>
              <a:rPr lang="en-US" altLang="zh-CN" sz="3975" dirty="0"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  <a:sym typeface="+mn-lt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altLang="zh-CN" sz="3600" dirty="0" err="1"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  <a:sym typeface="+mn-lt"/>
              </a:rPr>
              <a:t>Đọc</a:t>
            </a:r>
            <a:r>
              <a:rPr lang="en-US" altLang="zh-CN" sz="3600" dirty="0"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  <a:sym typeface="+mn-lt"/>
              </a:rPr>
              <a:t>kỹ</a:t>
            </a:r>
            <a:r>
              <a:rPr lang="en-US" altLang="zh-CN" sz="3600" dirty="0"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  <a:sym typeface="+mn-lt"/>
              </a:rPr>
              <a:t>lại</a:t>
            </a:r>
            <a:r>
              <a:rPr lang="en-US" altLang="zh-CN" sz="3600" dirty="0"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  <a:sym typeface="+mn-lt"/>
              </a:rPr>
              <a:t>bài</a:t>
            </a:r>
            <a:r>
              <a:rPr lang="en-US" altLang="zh-CN" sz="3600" dirty="0"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  <a:sym typeface="+mn-lt"/>
              </a:rPr>
              <a:t>: </a:t>
            </a:r>
            <a:r>
              <a:rPr lang="en-US" altLang="zh-CN" sz="3600" dirty="0" err="1"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  <a:sym typeface="+mn-lt"/>
              </a:rPr>
              <a:t>Mẹ</a:t>
            </a:r>
            <a:r>
              <a:rPr lang="en-US" altLang="zh-CN" sz="3600" dirty="0"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  <a:sym typeface="+mn-lt"/>
              </a:rPr>
              <a:t>của</a:t>
            </a:r>
            <a:r>
              <a:rPr lang="en-US" altLang="zh-CN" sz="3600" dirty="0"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  <a:sym typeface="+mn-lt"/>
              </a:rPr>
              <a:t>Oa</a:t>
            </a:r>
            <a:r>
              <a:rPr lang="en-US" altLang="zh-CN" sz="3975" dirty="0" err="1"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  <a:sym typeface="+mn-lt"/>
              </a:rPr>
              <a:t>nh</a:t>
            </a:r>
            <a:endParaRPr lang="en-US" altLang="zh-CN" sz="3975" dirty="0">
              <a:latin typeface="Times New Roman" pitchFamily="18" charset="0"/>
              <a:ea typeface="方正黑体简体" panose="03000509000000000000" pitchFamily="65" charset="-122"/>
              <a:cs typeface="Times New Roman" pitchFamily="18" charset="0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3975" dirty="0" err="1"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  <a:sym typeface="+mn-lt"/>
              </a:rPr>
              <a:t>Chuẩn</a:t>
            </a:r>
            <a:r>
              <a:rPr lang="en-US" altLang="zh-CN" sz="3975" dirty="0"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975" dirty="0" err="1"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  <a:sym typeface="+mn-lt"/>
              </a:rPr>
              <a:t>bị</a:t>
            </a:r>
            <a:r>
              <a:rPr lang="en-US" altLang="zh-CN" sz="3975" dirty="0"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975" dirty="0" err="1"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  <a:sym typeface="+mn-lt"/>
              </a:rPr>
              <a:t>tiết</a:t>
            </a:r>
            <a:r>
              <a:rPr lang="en-US" altLang="zh-CN" sz="3975" dirty="0"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  <a:sym typeface="+mn-lt"/>
              </a:rPr>
              <a:t> 4: </a:t>
            </a:r>
            <a:r>
              <a:rPr lang="en-US" altLang="zh-CN" sz="3975" dirty="0" err="1"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  <a:sym typeface="+mn-lt"/>
              </a:rPr>
              <a:t>Đọc</a:t>
            </a:r>
            <a:r>
              <a:rPr lang="en-US" altLang="zh-CN" sz="3975" dirty="0"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  <a:sym typeface="+mn-lt"/>
              </a:rPr>
              <a:t>- </a:t>
            </a:r>
            <a:r>
              <a:rPr lang="en-US" altLang="zh-CN" sz="3975" dirty="0" err="1"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  <a:sym typeface="+mn-lt"/>
              </a:rPr>
              <a:t>kể</a:t>
            </a:r>
            <a:r>
              <a:rPr lang="en-US" altLang="zh-CN" sz="3975" dirty="0"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975" dirty="0" err="1"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  <a:sym typeface="+mn-lt"/>
              </a:rPr>
              <a:t>chuyện</a:t>
            </a:r>
            <a:r>
              <a:rPr lang="en-US" altLang="zh-CN" sz="3975" dirty="0"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  <a:sym typeface="+mn-lt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altLang="zh-CN" sz="3975" dirty="0" err="1"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  <a:sym typeface="+mn-lt"/>
              </a:rPr>
              <a:t>Mẹ</a:t>
            </a:r>
            <a:r>
              <a:rPr lang="en-US" altLang="zh-CN" sz="3975" dirty="0"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975" dirty="0" err="1"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  <a:sym typeface="+mn-lt"/>
              </a:rPr>
              <a:t>của</a:t>
            </a:r>
            <a:r>
              <a:rPr lang="en-US" altLang="zh-CN" sz="3975" dirty="0"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975" dirty="0" err="1">
                <a:latin typeface="Times New Roman" pitchFamily="18" charset="0"/>
                <a:ea typeface="方正黑体简体" panose="03000509000000000000" pitchFamily="65" charset="-122"/>
                <a:cs typeface="Times New Roman" pitchFamily="18" charset="0"/>
                <a:sym typeface="+mn-lt"/>
              </a:rPr>
              <a:t>Oanh</a:t>
            </a:r>
            <a:endParaRPr lang="zh-CN" altLang="en-US" sz="3975" dirty="0">
              <a:latin typeface="Times New Roman" pitchFamily="18" charset="0"/>
              <a:ea typeface="方正黑体简体" panose="03000509000000000000" pitchFamily="65" charset="-122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540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789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47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789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71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789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5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789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845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789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61" y="985872"/>
            <a:ext cx="5435234" cy="198561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396" y="3686683"/>
            <a:ext cx="2252605" cy="10550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4330"/>
            <a:ext cx="9144000" cy="9391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24" y="3989208"/>
            <a:ext cx="9144000" cy="115429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802" y="2004042"/>
            <a:ext cx="1550194" cy="2571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996" y="3300440"/>
            <a:ext cx="1342872" cy="148573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675" y="3540062"/>
            <a:ext cx="901095" cy="100648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23" y="3857302"/>
            <a:ext cx="2094194" cy="81625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5" y="4383806"/>
            <a:ext cx="826235" cy="47406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08" y="2971491"/>
            <a:ext cx="1698179" cy="208144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457" y="671571"/>
            <a:ext cx="977966" cy="94481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006" y="3962862"/>
            <a:ext cx="3668754" cy="101540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54" y="261925"/>
            <a:ext cx="1616790" cy="471488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595" y="279499"/>
            <a:ext cx="1400175" cy="132873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55" y="921482"/>
            <a:ext cx="1227373" cy="148131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432" y="2249131"/>
            <a:ext cx="1278542" cy="9144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110" y="4718572"/>
            <a:ext cx="271463" cy="278606"/>
          </a:xfrm>
          <a:prstGeom prst="rect">
            <a:avLst/>
          </a:prstGeom>
        </p:spPr>
      </p:pic>
      <p:sp>
        <p:nvSpPr>
          <p:cNvPr id="46" name="矩形 259"/>
          <p:cNvSpPr>
            <a:spLocks noChangeArrowheads="1"/>
          </p:cNvSpPr>
          <p:nvPr/>
        </p:nvSpPr>
        <p:spPr bwMode="auto">
          <a:xfrm>
            <a:off x="2001464" y="1310424"/>
            <a:ext cx="4954905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lang="en-US" altLang="zh-CN" sz="3600" cap="all" dirty="0" err="1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Coiny" panose="02000903060500060000" pitchFamily="2" charset="0"/>
                <a:ea typeface="方正黑体简体" panose="03000509000000000000" pitchFamily="65" charset="-122"/>
                <a:cs typeface="+mn-ea"/>
                <a:sym typeface="+mn-lt"/>
              </a:rPr>
              <a:t>Thân</a:t>
            </a:r>
            <a:r>
              <a:rPr lang="en-US" altLang="zh-CN" sz="3600" cap="all" dirty="0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Coiny" panose="02000903060500060000" pitchFamily="2" charset="0"/>
                <a:ea typeface="方正黑体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3600" cap="all" dirty="0" err="1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Coiny" panose="02000903060500060000" pitchFamily="2" charset="0"/>
                <a:ea typeface="方正黑体简体" panose="03000509000000000000" pitchFamily="65" charset="-122"/>
                <a:cs typeface="+mn-ea"/>
                <a:sym typeface="+mn-lt"/>
              </a:rPr>
              <a:t>ái</a:t>
            </a:r>
            <a:r>
              <a:rPr lang="en-US" altLang="zh-CN" sz="3600" cap="all" dirty="0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Coiny" panose="02000903060500060000" pitchFamily="2" charset="0"/>
                <a:ea typeface="方正黑体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3600" cap="all" dirty="0" err="1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Coiny" panose="02000903060500060000" pitchFamily="2" charset="0"/>
                <a:ea typeface="方正黑体简体" panose="03000509000000000000" pitchFamily="65" charset="-122"/>
                <a:cs typeface="+mn-ea"/>
                <a:sym typeface="+mn-lt"/>
              </a:rPr>
              <a:t>chào</a:t>
            </a:r>
            <a:r>
              <a:rPr lang="en-US" altLang="zh-CN" sz="3600" cap="all" dirty="0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Coiny" panose="02000903060500060000" pitchFamily="2" charset="0"/>
                <a:ea typeface="方正黑体简体" panose="03000509000000000000" pitchFamily="65" charset="-122"/>
                <a:cs typeface="+mn-ea"/>
                <a:sym typeface="+mn-lt"/>
              </a:rPr>
              <a:t> </a:t>
            </a:r>
          </a:p>
          <a:p>
            <a:pPr algn="ctr">
              <a:buNone/>
            </a:pPr>
            <a:r>
              <a:rPr lang="en-US" altLang="zh-CN" sz="3600" cap="all" dirty="0" err="1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Coiny" panose="02000903060500060000" pitchFamily="2" charset="0"/>
                <a:ea typeface="方正黑体简体" panose="03000509000000000000" pitchFamily="65" charset="-122"/>
                <a:cs typeface="+mn-ea"/>
                <a:sym typeface="+mn-lt"/>
              </a:rPr>
              <a:t>các</a:t>
            </a:r>
            <a:r>
              <a:rPr lang="en-US" altLang="zh-CN" sz="3600" cap="all" dirty="0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Coiny" panose="02000903060500060000" pitchFamily="2" charset="0"/>
                <a:ea typeface="方正黑体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3600" cap="all" dirty="0" err="1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Coiny" panose="02000903060500060000" pitchFamily="2" charset="0"/>
                <a:ea typeface="方正黑体简体" panose="03000509000000000000" pitchFamily="65" charset="-122"/>
                <a:cs typeface="+mn-ea"/>
                <a:sym typeface="+mn-lt"/>
              </a:rPr>
              <a:t>em</a:t>
            </a:r>
            <a:r>
              <a:rPr lang="en-US" altLang="zh-CN" sz="3600" cap="all" dirty="0">
                <a:ln w="38100">
                  <a:noFill/>
                </a:ln>
                <a:solidFill>
                  <a:schemeClr val="bg1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Coiny" panose="02000903060500060000" pitchFamily="2" charset="0"/>
                <a:ea typeface="方正黑体简体" panose="03000509000000000000" pitchFamily="65" charset="-122"/>
                <a:cs typeface="+mn-ea"/>
                <a:sym typeface="+mn-lt"/>
              </a:rPr>
              <a:t>!</a:t>
            </a:r>
            <a:endParaRPr lang="zh-CN" altLang="en-US" sz="3600" cap="all" dirty="0">
              <a:ln w="38100">
                <a:noFill/>
              </a:ln>
              <a:solidFill>
                <a:schemeClr val="bg1"/>
              </a:solidFill>
              <a:effectLst>
                <a:outerShdw blurRad="152400" dist="88900" dir="21540000" algn="tl">
                  <a:srgbClr val="000000">
                    <a:alpha val="78000"/>
                  </a:srgbClr>
                </a:outerShdw>
              </a:effectLst>
              <a:latin typeface="Coiny" panose="02000903060500060000" pitchFamily="2" charset="0"/>
              <a:ea typeface="方正黑体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02" y="305758"/>
            <a:ext cx="1110400" cy="471488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1565">
            <a:off x="1524332" y="2241034"/>
            <a:ext cx="558549" cy="53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1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8" presetClass="entr" presetSubtype="0" accel="50000" fill="hold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8" presetClass="entr" presetSubtype="0" accel="50000" fill="hold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27" dur="5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08985 0.00371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57" dur="2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71" dur="5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712" y="677588"/>
            <a:ext cx="2673697" cy="579312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945" y="3913412"/>
            <a:ext cx="1365977" cy="6397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4330"/>
            <a:ext cx="9144000" cy="9391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155" y="4598052"/>
            <a:ext cx="4425845" cy="55869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802" y="2004042"/>
            <a:ext cx="1550194" cy="2571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194" y="3689146"/>
            <a:ext cx="807851" cy="89379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62" y="3799610"/>
            <a:ext cx="585671" cy="65417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20" y="4008899"/>
            <a:ext cx="1316312" cy="51306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818" y="4452870"/>
            <a:ext cx="496898" cy="28510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07" y="4204330"/>
            <a:ext cx="692349" cy="84860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66" y="437786"/>
            <a:ext cx="1014536" cy="295859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595" y="279499"/>
            <a:ext cx="1400175" cy="132873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55" y="921482"/>
            <a:ext cx="1227373" cy="148131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110" y="4718572"/>
            <a:ext cx="271463" cy="278606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02" y="305758"/>
            <a:ext cx="1110400" cy="471488"/>
          </a:xfrm>
          <a:prstGeom prst="rect">
            <a:avLst/>
          </a:prstGeom>
        </p:spPr>
      </p:pic>
      <p:pic>
        <p:nvPicPr>
          <p:cNvPr id="1026" name="Picture 2" descr="Premium Vector | Kids in different job set"/>
          <p:cNvPicPr>
            <a:picLocks noChangeAspect="1" noChangeArrowheads="1"/>
          </p:cNvPicPr>
          <p:nvPr/>
        </p:nvPicPr>
        <p:blipFill rotWithShape="1">
          <a:blip r:embed="rId1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1" r="46705" b="66285"/>
          <a:stretch/>
        </p:blipFill>
        <p:spPr bwMode="auto">
          <a:xfrm>
            <a:off x="5772549" y="3532798"/>
            <a:ext cx="648626" cy="129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图片 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727"/>
            <a:ext cx="4728200" cy="5968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8C99A9"/>
              </a:clrFrom>
              <a:clrTo>
                <a:srgbClr val="8C99A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7477" b="69388" l="2716" r="96166">
                        <a14:foregroundMark x1="65495" y1="40074" x2="65495" y2="41929"/>
                        <a14:foregroundMark x1="69010" y1="55288" x2="68211" y2="61224"/>
                        <a14:foregroundMark x1="64537" y1="66234" x2="66613" y2="66234"/>
                        <a14:foregroundMark x1="10543" y1="42486" x2="10703" y2="58813"/>
                        <a14:foregroundMark x1="14058" y1="57143" x2="15655" y2="56215"/>
                        <a14:foregroundMark x1="16294" y1="54731" x2="16454" y2="50835"/>
                        <a14:foregroundMark x1="16613" y1="49722" x2="16613" y2="48794"/>
                        <a14:foregroundMark x1="17252" y1="49536" x2="17732" y2="48794"/>
                        <a14:foregroundMark x1="7827" y1="58442" x2="7987" y2="56215"/>
                        <a14:foregroundMark x1="9425" y1="65677" x2="10863" y2="65677"/>
                        <a14:foregroundMark x1="13898" y1="61596" x2="15335" y2="60482"/>
                        <a14:foregroundMark x1="80192" y1="57699" x2="82748" y2="53247"/>
                        <a14:foregroundMark x1="89297" y1="49351" x2="92492" y2="49907"/>
                        <a14:foregroundMark x1="10064" y1="51020" x2="12141" y2="52134"/>
                        <a14:foregroundMark x1="11821" y1="51577" x2="13738" y2="50464"/>
                        <a14:foregroundMark x1="7348" y1="46939" x2="7348" y2="48794"/>
                        <a14:foregroundMark x1="15495" y1="46753" x2="15655" y2="48794"/>
                        <a14:foregroundMark x1="71406" y1="56401" x2="72684" y2="61781"/>
                        <a14:backgroundMark x1="14377" y1="52319" x2="15176" y2="51577"/>
                        <a14:backgroundMark x1="14217" y1="55659" x2="14377" y2="56401"/>
                        <a14:backgroundMark x1="88339" y1="52319" x2="88179" y2="51206"/>
                      </a14:backgroundRemoval>
                    </a14:imgEffect>
                  </a14:imgLayer>
                </a14:imgProps>
              </a:ext>
            </a:extLst>
          </a:blip>
          <a:srcRect t="36161" r="80770" b="31106"/>
          <a:stretch/>
        </p:blipFill>
        <p:spPr>
          <a:xfrm>
            <a:off x="3677443" y="3654266"/>
            <a:ext cx="894557" cy="131110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8C99A9"/>
              </a:clrFrom>
              <a:clrTo>
                <a:srgbClr val="8C99A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7477" b="69388" l="2716" r="96166">
                        <a14:foregroundMark x1="65495" y1="40074" x2="65495" y2="41929"/>
                        <a14:foregroundMark x1="69010" y1="55288" x2="68211" y2="61224"/>
                        <a14:foregroundMark x1="64537" y1="66234" x2="66613" y2="66234"/>
                        <a14:foregroundMark x1="10543" y1="42486" x2="10703" y2="58813"/>
                        <a14:foregroundMark x1="14058" y1="57143" x2="15655" y2="56215"/>
                        <a14:foregroundMark x1="16294" y1="54731" x2="16454" y2="50835"/>
                        <a14:foregroundMark x1="16613" y1="49722" x2="16613" y2="48794"/>
                        <a14:foregroundMark x1="17252" y1="49536" x2="17732" y2="48794"/>
                        <a14:foregroundMark x1="7827" y1="58442" x2="7987" y2="56215"/>
                        <a14:foregroundMark x1="9425" y1="65677" x2="10863" y2="65677"/>
                        <a14:foregroundMark x1="13898" y1="61596" x2="15335" y2="60482"/>
                        <a14:foregroundMark x1="80192" y1="57699" x2="82748" y2="53247"/>
                        <a14:foregroundMark x1="89297" y1="49351" x2="92492" y2="49907"/>
                        <a14:foregroundMark x1="10064" y1="51020" x2="12141" y2="52134"/>
                        <a14:foregroundMark x1="11821" y1="51577" x2="13738" y2="50464"/>
                        <a14:foregroundMark x1="7348" y1="46939" x2="7348" y2="48794"/>
                        <a14:foregroundMark x1="15495" y1="46753" x2="15655" y2="48794"/>
                        <a14:foregroundMark x1="71406" y1="56401" x2="72684" y2="61781"/>
                        <a14:backgroundMark x1="14377" y1="52319" x2="15176" y2="51577"/>
                        <a14:backgroundMark x1="14217" y1="55659" x2="14377" y2="56401"/>
                        <a14:backgroundMark x1="88339" y1="52319" x2="88179" y2="51206"/>
                      </a14:backgroundRemoval>
                    </a14:imgEffect>
                  </a14:imgLayer>
                </a14:imgProps>
              </a:ext>
            </a:extLst>
          </a:blip>
          <a:srcRect l="57223" t="35899" r="23547" b="31368"/>
          <a:stretch/>
        </p:blipFill>
        <p:spPr>
          <a:xfrm>
            <a:off x="1668812" y="3632345"/>
            <a:ext cx="863896" cy="1266168"/>
          </a:xfrm>
          <a:prstGeom prst="rect">
            <a:avLst/>
          </a:prstGeom>
        </p:spPr>
      </p:pic>
      <p:pic>
        <p:nvPicPr>
          <p:cNvPr id="31" name="Picture 2" descr="Premium Vector | Kids in different job set"/>
          <p:cNvPicPr>
            <a:picLocks noChangeAspect="1" noChangeArrowheads="1"/>
          </p:cNvPicPr>
          <p:nvPr/>
        </p:nvPicPr>
        <p:blipFill rotWithShape="1">
          <a:blip r:embed="rId1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8" r="58553" b="66285"/>
          <a:stretch/>
        </p:blipFill>
        <p:spPr bwMode="auto">
          <a:xfrm>
            <a:off x="2753456" y="3532798"/>
            <a:ext cx="981116" cy="129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Premium Vector | Kids in different job set"/>
          <p:cNvPicPr>
            <a:picLocks noChangeAspect="1" noChangeArrowheads="1"/>
          </p:cNvPicPr>
          <p:nvPr/>
        </p:nvPicPr>
        <p:blipFill rotWithShape="1">
          <a:blip r:embed="rId1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3" t="1889" r="30673" b="64396"/>
          <a:stretch/>
        </p:blipFill>
        <p:spPr bwMode="auto">
          <a:xfrm>
            <a:off x="6602236" y="3547680"/>
            <a:ext cx="648626" cy="129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Premium Vector | Kids in different job set"/>
          <p:cNvPicPr>
            <a:picLocks noChangeAspect="1" noChangeArrowheads="1"/>
          </p:cNvPicPr>
          <p:nvPr/>
        </p:nvPicPr>
        <p:blipFill rotWithShape="1">
          <a:blip r:embed="rId1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43" r="2759" b="66285"/>
          <a:stretch/>
        </p:blipFill>
        <p:spPr bwMode="auto">
          <a:xfrm>
            <a:off x="7380977" y="3314406"/>
            <a:ext cx="1055303" cy="129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Premium Vector | Kids in different job set"/>
          <p:cNvPicPr>
            <a:picLocks noChangeAspect="1" noChangeArrowheads="1"/>
          </p:cNvPicPr>
          <p:nvPr/>
        </p:nvPicPr>
        <p:blipFill rotWithShape="1">
          <a:blip r:embed="rId1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" t="1619" r="78071" b="64666"/>
          <a:stretch/>
        </p:blipFill>
        <p:spPr bwMode="auto">
          <a:xfrm>
            <a:off x="4763293" y="3667185"/>
            <a:ext cx="981116" cy="129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25615" y="48666"/>
            <a:ext cx="7410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PHÒNG GIÁO DỤC VÀ ĐÀO TẠO QUẬN GÒ VẤP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59972" y="690245"/>
            <a:ext cx="38612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3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5383" y="2120608"/>
            <a:ext cx="6541352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95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5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495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5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495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5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95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4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4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83192" y="1417048"/>
            <a:ext cx="654135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5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4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405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5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5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sz="4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06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13" dur="5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08985 0.00371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37" dur="5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2.22222E-6 L 8.33333E-7 -0.07222 " pathEditMode="relative" rAng="0" ptsTypes="AA">
                                      <p:cBhvr>
                                        <p:cTn id="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992981" y="814388"/>
            <a:ext cx="7158038" cy="3470672"/>
          </a:xfrm>
          <a:prstGeom prst="roundRect">
            <a:avLst/>
          </a:prstGeom>
          <a:noFill/>
          <a:ln w="571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50"/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1233" r="79141"/>
          <a:stretch>
            <a:fillRect/>
          </a:stretch>
        </p:blipFill>
        <p:spPr bwMode="auto">
          <a:xfrm>
            <a:off x="-53388" y="405245"/>
            <a:ext cx="2775157" cy="486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372" y="0"/>
            <a:ext cx="6723459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11"/>
          <p:cNvSpPr txBox="1">
            <a:spLocks noChangeArrowheads="1"/>
          </p:cNvSpPr>
          <p:nvPr/>
        </p:nvSpPr>
        <p:spPr bwMode="auto">
          <a:xfrm>
            <a:off x="2863564" y="2175571"/>
            <a:ext cx="6037658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vi-VN" alt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28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992981" y="814388"/>
            <a:ext cx="7158038" cy="3470672"/>
          </a:xfrm>
          <a:prstGeom prst="roundRect">
            <a:avLst/>
          </a:prstGeom>
          <a:noFill/>
          <a:ln w="571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50"/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1233" r="79141"/>
          <a:stretch>
            <a:fillRect/>
          </a:stretch>
        </p:blipFill>
        <p:spPr bwMode="auto">
          <a:xfrm>
            <a:off x="-53388" y="405245"/>
            <a:ext cx="2775157" cy="486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372" y="0"/>
            <a:ext cx="6723459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11"/>
          <p:cNvSpPr txBox="1">
            <a:spLocks noChangeArrowheads="1"/>
          </p:cNvSpPr>
          <p:nvPr/>
        </p:nvSpPr>
        <p:spPr bwMode="auto">
          <a:xfrm>
            <a:off x="3106342" y="2040434"/>
            <a:ext cx="6037658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 eaLnBrk="1" hangingPunct="1"/>
            <a:r>
              <a:rPr lang="en-US" alt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vi-VN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67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1890" y="114299"/>
            <a:ext cx="8001000" cy="6493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480929"/>
              </p:ext>
            </p:extLst>
          </p:nvPr>
        </p:nvGraphicFramePr>
        <p:xfrm>
          <a:off x="380999" y="986559"/>
          <a:ext cx="8486553" cy="2174643"/>
        </p:xfrm>
        <a:graphic>
          <a:graphicData uri="http://schemas.openxmlformats.org/drawingml/2006/table">
            <a:tbl>
              <a:tblPr firstRow="1" bandRow="1">
                <a:tableStyleId>{D008A37C-EA4D-4A6A-A67F-741291C3E2D2}</a:tableStyleId>
              </a:tblPr>
              <a:tblGrid>
                <a:gridCol w="2148800">
                  <a:extLst>
                    <a:ext uri="{9D8B030D-6E8A-4147-A177-3AD203B41FA5}">
                      <a16:colId xmlns="" xmlns:a16="http://schemas.microsoft.com/office/drawing/2014/main" val="1741129775"/>
                    </a:ext>
                  </a:extLst>
                </a:gridCol>
                <a:gridCol w="2264129">
                  <a:extLst>
                    <a:ext uri="{9D8B030D-6E8A-4147-A177-3AD203B41FA5}">
                      <a16:colId xmlns="" xmlns:a16="http://schemas.microsoft.com/office/drawing/2014/main" val="647176423"/>
                    </a:ext>
                  </a:extLst>
                </a:gridCol>
                <a:gridCol w="1888608">
                  <a:extLst>
                    <a:ext uri="{9D8B030D-6E8A-4147-A177-3AD203B41FA5}">
                      <a16:colId xmlns="" xmlns:a16="http://schemas.microsoft.com/office/drawing/2014/main" val="2844824883"/>
                    </a:ext>
                  </a:extLst>
                </a:gridCol>
                <a:gridCol w="2185016">
                  <a:extLst>
                    <a:ext uri="{9D8B030D-6E8A-4147-A177-3AD203B41FA5}">
                      <a16:colId xmlns="" xmlns:a16="http://schemas.microsoft.com/office/drawing/2014/main" val="1057579856"/>
                    </a:ext>
                  </a:extLst>
                </a:gridCol>
              </a:tblGrid>
              <a:tr h="724881"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3200" baseline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320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3200" baseline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320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3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viện</a:t>
                      </a:r>
                      <a:endParaRPr lang="en-US" sz="320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3200" baseline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endParaRPr lang="en-US" sz="320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58334286"/>
                  </a:ext>
                </a:extLst>
              </a:tr>
              <a:tr h="724881"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3200" baseline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khoan</a:t>
                      </a:r>
                      <a:endParaRPr lang="en-US" sz="320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cày</a:t>
                      </a:r>
                      <a:r>
                        <a:rPr lang="en-US" sz="3200" baseline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ruộng</a:t>
                      </a:r>
                      <a:endParaRPr lang="en-US" sz="320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3200" baseline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cày</a:t>
                      </a:r>
                      <a:endParaRPr lang="en-US" sz="320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lái</a:t>
                      </a:r>
                      <a:r>
                        <a:rPr lang="en-US" sz="3200" baseline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tàu</a:t>
                      </a:r>
                      <a:endParaRPr lang="en-US" sz="320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36402726"/>
                  </a:ext>
                </a:extLst>
              </a:tr>
              <a:tr h="724881"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khám</a:t>
                      </a:r>
                      <a:r>
                        <a:rPr lang="en-US" sz="3200" baseline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endParaRPr lang="en-US" sz="320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ống</a:t>
                      </a:r>
                      <a:r>
                        <a:rPr lang="en-US" sz="3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endParaRPr lang="en-US" sz="320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sz="3200" baseline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endParaRPr lang="en-US" sz="320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3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ruộng</a:t>
                      </a:r>
                      <a:endParaRPr lang="en-US" sz="320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3331522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80999" y="4040372"/>
            <a:ext cx="3755066" cy="9963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2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dirty="0">
              <a:solidFill>
                <a:srgbClr val="0801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0998" y="3259281"/>
            <a:ext cx="3755067" cy="6801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dirty="0">
              <a:solidFill>
                <a:srgbClr val="0801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01470" y="4553327"/>
            <a:ext cx="3513118" cy="4260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dirty="0">
              <a:solidFill>
                <a:srgbClr val="0801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01470" y="3259281"/>
            <a:ext cx="3513118" cy="9323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2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dirty="0">
              <a:solidFill>
                <a:srgbClr val="0801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01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60" y="218209"/>
            <a:ext cx="8821882" cy="36466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1060" y="4073236"/>
            <a:ext cx="8821882" cy="841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endParaRPr lang="en-US" sz="2800" dirty="0">
              <a:solidFill>
                <a:srgbClr val="0801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46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" y="0"/>
            <a:ext cx="7616537" cy="39277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7982" y="4145972"/>
            <a:ext cx="7678882" cy="8832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sz="240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sz="240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đục</a:t>
            </a:r>
            <a:r>
              <a:rPr lang="en-US" sz="240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tháo</a:t>
            </a:r>
            <a:r>
              <a:rPr lang="en-US" sz="240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vít</a:t>
            </a:r>
            <a:r>
              <a:rPr lang="en-US" sz="240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40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40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8291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7818"/>
            <a:ext cx="7884042" cy="35017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3969327"/>
            <a:ext cx="7884042" cy="7897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80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80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xới</a:t>
            </a:r>
            <a:r>
              <a:rPr lang="en-US" sz="280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tơi</a:t>
            </a:r>
            <a:r>
              <a:rPr lang="en-US" sz="280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xốp</a:t>
            </a:r>
            <a:r>
              <a:rPr lang="en-US" sz="280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800" dirty="0">
              <a:solidFill>
                <a:srgbClr val="0801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15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394716" y="4120866"/>
            <a:ext cx="1831184" cy="4308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>
                  <a:lumMod val="60000"/>
                  <a:lumOff val="40000"/>
                </a:schemeClr>
              </a:solidFill>
              <a:latin typeface="HP001" pitchFamily="34" charset="-93"/>
              <a:ea typeface="HP001" pitchFamily="34" charset="-93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HP001" pitchFamily="34" charset="-93"/>
                <a:ea typeface="HP001" pitchFamily="34" charset="-93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HP001" pitchFamily="34" charset="-93"/>
                <a:ea typeface="HP001" pitchFamily="34" charset="-93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HP001" pitchFamily="34" charset="-93"/>
                <a:ea typeface="HP001" pitchFamily="34" charset="-93"/>
                <a:cs typeface="Times New Roman" panose="02020603050405020304" pitchFamily="18" charset="0"/>
              </a:rPr>
              <a:t>cày</a:t>
            </a:r>
            <a:endParaRPr lang="en-US" sz="2800" dirty="0">
              <a:solidFill>
                <a:schemeClr val="tx1">
                  <a:lumMod val="60000"/>
                  <a:lumOff val="40000"/>
                </a:schemeClr>
              </a:solidFill>
              <a:latin typeface="HP001" pitchFamily="34" charset="-93"/>
              <a:ea typeface="HP001" pitchFamily="34" charset="-93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31032" y="3502372"/>
            <a:ext cx="2146268" cy="4173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>
                  <a:lumMod val="60000"/>
                  <a:lumOff val="40000"/>
                </a:schemeClr>
              </a:solidFill>
              <a:latin typeface="HP001" pitchFamily="34" charset="-93"/>
              <a:ea typeface="HP001" pitchFamily="34" charset="-93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HP001" pitchFamily="34" charset="-93"/>
                <a:ea typeface="HP001" pitchFamily="34" charset="-93"/>
                <a:cs typeface="Times New Roman" panose="02020603050405020304" pitchFamily="18" charset="0"/>
              </a:rPr>
              <a:t>nông</a:t>
            </a:r>
            <a:r>
              <a:rPr lang="en-US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HP001" pitchFamily="34" charset="-93"/>
                <a:ea typeface="HP001" pitchFamily="34" charset="-93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HP001" pitchFamily="34" charset="-93"/>
                <a:ea typeface="HP001" pitchFamily="34" charset="-93"/>
                <a:cs typeface="Times New Roman" panose="02020603050405020304" pitchFamily="18" charset="0"/>
              </a:rPr>
              <a:t>dân</a:t>
            </a:r>
            <a:endParaRPr lang="en-US" sz="2800" dirty="0">
              <a:solidFill>
                <a:schemeClr val="tx1">
                  <a:lumMod val="60000"/>
                  <a:lumOff val="40000"/>
                </a:schemeClr>
              </a:solidFill>
              <a:latin typeface="HP001" pitchFamily="34" charset="-93"/>
              <a:ea typeface="HP001" pitchFamily="34" charset="-93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54088" y="4073770"/>
            <a:ext cx="1475509" cy="4434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>
                  <a:lumMod val="60000"/>
                  <a:lumOff val="40000"/>
                </a:schemeClr>
              </a:solidFill>
              <a:latin typeface="HP001" pitchFamily="34" charset="-93"/>
              <a:ea typeface="HP001" pitchFamily="34" charset="-93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HP001" pitchFamily="34" charset="-93"/>
                <a:ea typeface="HP001" pitchFamily="34" charset="-93"/>
                <a:cs typeface="Times New Roman" panose="02020603050405020304" pitchFamily="18" charset="0"/>
              </a:rPr>
              <a:t>lái</a:t>
            </a:r>
            <a:r>
              <a:rPr lang="en-US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HP001" pitchFamily="34" charset="-93"/>
                <a:ea typeface="HP001" pitchFamily="34" charset="-93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HP001" pitchFamily="34" charset="-93"/>
                <a:ea typeface="HP001" pitchFamily="34" charset="-93"/>
                <a:cs typeface="Times New Roman" panose="02020603050405020304" pitchFamily="18" charset="0"/>
              </a:rPr>
              <a:t>tàu</a:t>
            </a:r>
            <a:endParaRPr lang="en-US" sz="2800" dirty="0">
              <a:solidFill>
                <a:schemeClr val="tx1">
                  <a:lumMod val="60000"/>
                  <a:lumOff val="40000"/>
                </a:schemeClr>
              </a:solidFill>
              <a:latin typeface="HP001" pitchFamily="34" charset="-93"/>
              <a:ea typeface="HP001" pitchFamily="34" charset="-93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35200" y="4073770"/>
            <a:ext cx="1919741" cy="3963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>
                  <a:lumMod val="60000"/>
                  <a:lumOff val="40000"/>
                </a:schemeClr>
              </a:solidFill>
              <a:latin typeface="HP001" pitchFamily="34" charset="-93"/>
              <a:ea typeface="HP001" pitchFamily="34" charset="-93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HP001" pitchFamily="34" charset="-93"/>
                <a:ea typeface="HP001" pitchFamily="34" charset="-93"/>
                <a:cs typeface="Times New Roman" panose="02020603050405020304" pitchFamily="18" charset="0"/>
              </a:rPr>
              <a:t>cày</a:t>
            </a:r>
            <a:r>
              <a:rPr lang="en-US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HP001" pitchFamily="34" charset="-93"/>
                <a:ea typeface="HP001" pitchFamily="34" charset="-93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HP001" pitchFamily="34" charset="-93"/>
                <a:ea typeface="HP001" pitchFamily="34" charset="-93"/>
                <a:cs typeface="Times New Roman" panose="02020603050405020304" pitchFamily="18" charset="0"/>
              </a:rPr>
              <a:t>ruộng</a:t>
            </a:r>
            <a:endParaRPr lang="en-US" sz="2800" dirty="0">
              <a:solidFill>
                <a:schemeClr val="tx1">
                  <a:lumMod val="60000"/>
                  <a:lumOff val="40000"/>
                </a:schemeClr>
              </a:solidFill>
              <a:latin typeface="HP001" pitchFamily="34" charset="-93"/>
              <a:ea typeface="HP001" pitchFamily="34" charset="-93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95800" y="3502372"/>
            <a:ext cx="1785917" cy="4779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HP001" pitchFamily="34" charset="-93"/>
                <a:ea typeface="HP001" pitchFamily="34" charset="-93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HP001" pitchFamily="34" charset="-93"/>
                <a:ea typeface="HP001" pitchFamily="34" charset="-93"/>
                <a:cs typeface="Times New Roman" panose="02020603050405020304" pitchFamily="18" charset="0"/>
              </a:rPr>
              <a:t>viện</a:t>
            </a:r>
            <a:endParaRPr lang="en-US" sz="2800" dirty="0">
              <a:solidFill>
                <a:schemeClr val="tx1">
                  <a:lumMod val="60000"/>
                  <a:lumOff val="40000"/>
                </a:schemeClr>
              </a:solidFill>
              <a:latin typeface="HP001" pitchFamily="34" charset="-93"/>
              <a:ea typeface="HP001" pitchFamily="34" charset="-93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0" y="4001687"/>
            <a:ext cx="2078744" cy="5155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>
                  <a:lumMod val="60000"/>
                  <a:lumOff val="40000"/>
                </a:schemeClr>
              </a:solidFill>
              <a:latin typeface="HP001" pitchFamily="34" charset="-93"/>
              <a:ea typeface="HP001" pitchFamily="34" charset="-93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HP001" pitchFamily="34" charset="-93"/>
                <a:ea typeface="HP001" pitchFamily="34" charset="-93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HP001" pitchFamily="34" charset="-93"/>
                <a:ea typeface="HP001" pitchFamily="34" charset="-93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HP001" pitchFamily="34" charset="-93"/>
                <a:ea typeface="HP001" pitchFamily="34" charset="-93"/>
                <a:cs typeface="Times New Roman" panose="02020603050405020304" pitchFamily="18" charset="0"/>
              </a:rPr>
              <a:t>khoan</a:t>
            </a:r>
            <a:endParaRPr lang="en-US" sz="2800" dirty="0">
              <a:solidFill>
                <a:schemeClr val="tx1">
                  <a:lumMod val="60000"/>
                  <a:lumOff val="40000"/>
                </a:schemeClr>
              </a:solidFill>
              <a:latin typeface="HP001" pitchFamily="34" charset="-93"/>
              <a:ea typeface="HP001" pitchFamily="34" charset="-93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394717" y="4616484"/>
            <a:ext cx="2099602" cy="477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>
                  <a:lumMod val="60000"/>
                  <a:lumOff val="40000"/>
                </a:schemeClr>
              </a:solidFill>
              <a:latin typeface="HP001" pitchFamily="34" charset="-93"/>
              <a:ea typeface="HP001" pitchFamily="34" charset="-93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HP001" pitchFamily="34" charset="-93"/>
                <a:ea typeface="HP001" pitchFamily="34" charset="-93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HP001" pitchFamily="34" charset="-93"/>
                <a:ea typeface="HP001" pitchFamily="34" charset="-93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HP001" pitchFamily="34" charset="-93"/>
                <a:ea typeface="HP001" pitchFamily="34" charset="-93"/>
                <a:cs typeface="Times New Roman" panose="02020603050405020304" pitchFamily="18" charset="0"/>
              </a:rPr>
              <a:t>ruộng</a:t>
            </a:r>
            <a:endParaRPr lang="en-US" sz="2800" dirty="0">
              <a:solidFill>
                <a:schemeClr val="tx1">
                  <a:lumMod val="60000"/>
                  <a:lumOff val="40000"/>
                </a:schemeClr>
              </a:solidFill>
              <a:latin typeface="HP001" pitchFamily="34" charset="-93"/>
              <a:ea typeface="HP001" pitchFamily="34" charset="-93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54088" y="4616484"/>
            <a:ext cx="1475509" cy="477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>
                  <a:lumMod val="60000"/>
                  <a:lumOff val="40000"/>
                </a:schemeClr>
              </a:solidFill>
              <a:latin typeface="HP001" pitchFamily="34" charset="-93"/>
              <a:ea typeface="HP001" pitchFamily="34" charset="-93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HP001" pitchFamily="34" charset="-93"/>
                <a:ea typeface="HP001" pitchFamily="34" charset="-93"/>
                <a:cs typeface="Times New Roman" panose="02020603050405020304" pitchFamily="18" charset="0"/>
              </a:rPr>
              <a:t>bác</a:t>
            </a:r>
            <a:r>
              <a:rPr lang="en-US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HP001" pitchFamily="34" charset="-93"/>
                <a:ea typeface="HP001" pitchFamily="34" charset="-93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HP001" pitchFamily="34" charset="-93"/>
                <a:ea typeface="HP001" pitchFamily="34" charset="-93"/>
                <a:cs typeface="Times New Roman" panose="02020603050405020304" pitchFamily="18" charset="0"/>
              </a:rPr>
              <a:t>sĩ</a:t>
            </a:r>
            <a:endParaRPr lang="en-US" sz="2800" dirty="0">
              <a:solidFill>
                <a:schemeClr val="tx1">
                  <a:lumMod val="60000"/>
                  <a:lumOff val="40000"/>
                </a:schemeClr>
              </a:solidFill>
              <a:latin typeface="HP001" pitchFamily="34" charset="-93"/>
              <a:ea typeface="HP001" pitchFamily="34" charset="-93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66554" y="4616484"/>
            <a:ext cx="1688387" cy="4567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>
                  <a:lumMod val="60000"/>
                  <a:lumOff val="40000"/>
                </a:schemeClr>
              </a:solidFill>
              <a:latin typeface="HP001" pitchFamily="34" charset="-93"/>
              <a:ea typeface="HP001" pitchFamily="34" charset="-93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HP001" pitchFamily="34" charset="-93"/>
                <a:ea typeface="HP001" pitchFamily="34" charset="-93"/>
                <a:cs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HP001" pitchFamily="34" charset="-93"/>
                <a:ea typeface="HP001" pitchFamily="34" charset="-93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HP001" pitchFamily="34" charset="-93"/>
                <a:ea typeface="HP001" pitchFamily="34" charset="-93"/>
                <a:cs typeface="Times New Roman" panose="02020603050405020304" pitchFamily="18" charset="0"/>
              </a:rPr>
              <a:t>nghe</a:t>
            </a:r>
            <a:endParaRPr lang="en-US" sz="2800" dirty="0">
              <a:solidFill>
                <a:schemeClr val="tx1">
                  <a:lumMod val="60000"/>
                  <a:lumOff val="40000"/>
                </a:schemeClr>
              </a:solidFill>
              <a:latin typeface="HP001" pitchFamily="34" charset="-93"/>
              <a:ea typeface="HP001" pitchFamily="34" charset="-93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279400" y="4616484"/>
            <a:ext cx="2419421" cy="477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>
                  <a:lumMod val="60000"/>
                  <a:lumOff val="40000"/>
                </a:schemeClr>
              </a:solidFill>
              <a:latin typeface="HP001" pitchFamily="34" charset="-93"/>
              <a:ea typeface="HP001" pitchFamily="34" charset="-93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HP001" pitchFamily="34" charset="-93"/>
                <a:ea typeface="HP001" pitchFamily="34" charset="-93"/>
                <a:cs typeface="Times New Roman" panose="02020603050405020304" pitchFamily="18" charset="0"/>
              </a:rPr>
              <a:t>khám</a:t>
            </a:r>
            <a:r>
              <a:rPr lang="en-US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HP001" pitchFamily="34" charset="-93"/>
                <a:ea typeface="HP001" pitchFamily="34" charset="-93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HP001" pitchFamily="34" charset="-93"/>
                <a:ea typeface="HP001" pitchFamily="34" charset="-93"/>
                <a:cs typeface="Times New Roman" panose="02020603050405020304" pitchFamily="18" charset="0"/>
              </a:rPr>
              <a:t>bệnh</a:t>
            </a:r>
            <a:endParaRPr lang="en-US" sz="2800" dirty="0">
              <a:solidFill>
                <a:schemeClr val="tx1">
                  <a:lumMod val="60000"/>
                  <a:lumOff val="40000"/>
                </a:schemeClr>
              </a:solidFill>
              <a:latin typeface="HP001" pitchFamily="34" charset="-93"/>
              <a:ea typeface="HP001" pitchFamily="34" charset="-93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52828" y="3511031"/>
            <a:ext cx="2184400" cy="4000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>
                  <a:lumMod val="60000"/>
                  <a:lumOff val="40000"/>
                </a:schemeClr>
              </a:solidFill>
              <a:latin typeface="HP001" pitchFamily="34" charset="-93"/>
              <a:ea typeface="HP001" pitchFamily="34" charset="-93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HP001" pitchFamily="34" charset="-93"/>
                <a:ea typeface="HP001" pitchFamily="34" charset="-93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HP001" pitchFamily="34" charset="-93"/>
                <a:ea typeface="HP001" pitchFamily="34" charset="-93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HP001" pitchFamily="34" charset="-93"/>
                <a:ea typeface="HP001" pitchFamily="34" charset="-93"/>
                <a:cs typeface="Times New Roman" panose="02020603050405020304" pitchFamily="18" charset="0"/>
              </a:rPr>
              <a:t>nhân</a:t>
            </a:r>
          </a:p>
          <a:p>
            <a:pPr algn="ctr"/>
            <a:endParaRPr lang="en-US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466553" y="3536907"/>
            <a:ext cx="1928162" cy="419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>
                  <a:lumMod val="60000"/>
                  <a:lumOff val="40000"/>
                </a:schemeClr>
              </a:solidFill>
              <a:latin typeface="HP001" pitchFamily="34" charset="-93"/>
              <a:ea typeface="HP001" pitchFamily="34" charset="-93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HP001" pitchFamily="34" charset="-93"/>
                <a:ea typeface="HP001" pitchFamily="34" charset="-93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HP001" pitchFamily="34" charset="-93"/>
                <a:ea typeface="HP001" pitchFamily="34" charset="-93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HP001" pitchFamily="34" charset="-93"/>
                <a:ea typeface="HP001" pitchFamily="34" charset="-93"/>
                <a:cs typeface="Times New Roman" panose="02020603050405020304" pitchFamily="18" charset="0"/>
              </a:rPr>
              <a:t>trường</a:t>
            </a:r>
            <a:endParaRPr lang="en-US" sz="2800" dirty="0">
              <a:solidFill>
                <a:schemeClr val="tx1">
                  <a:lumMod val="60000"/>
                  <a:lumOff val="40000"/>
                </a:schemeClr>
              </a:solidFill>
              <a:latin typeface="HP001" pitchFamily="34" charset="-93"/>
              <a:ea typeface="HP001" pitchFamily="34" charset="-93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HP001" pitchFamily="34" charset="-93"/>
              <a:ea typeface="HP001" pitchFamily="34" charset="-93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012677"/>
              </p:ext>
            </p:extLst>
          </p:nvPr>
        </p:nvGraphicFramePr>
        <p:xfrm>
          <a:off x="145473" y="85059"/>
          <a:ext cx="8853053" cy="3221666"/>
        </p:xfrm>
        <a:graphic>
          <a:graphicData uri="http://schemas.openxmlformats.org/drawingml/2006/table">
            <a:tbl>
              <a:tblPr firstRow="1" bandRow="1">
                <a:tableStyleId>{D008A37C-EA4D-4A6A-A67F-741291C3E2D2}</a:tableStyleId>
              </a:tblPr>
              <a:tblGrid>
                <a:gridCol w="1817654">
                  <a:extLst>
                    <a:ext uri="{9D8B030D-6E8A-4147-A177-3AD203B41FA5}">
                      <a16:colId xmlns="" xmlns:a16="http://schemas.microsoft.com/office/drawing/2014/main" val="3470434981"/>
                    </a:ext>
                  </a:extLst>
                </a:gridCol>
                <a:gridCol w="2438752">
                  <a:extLst>
                    <a:ext uri="{9D8B030D-6E8A-4147-A177-3AD203B41FA5}">
                      <a16:colId xmlns="" xmlns:a16="http://schemas.microsoft.com/office/drawing/2014/main" val="4237634511"/>
                    </a:ext>
                  </a:extLst>
                </a:gridCol>
                <a:gridCol w="2838893">
                  <a:extLst>
                    <a:ext uri="{9D8B030D-6E8A-4147-A177-3AD203B41FA5}">
                      <a16:colId xmlns="" xmlns:a16="http://schemas.microsoft.com/office/drawing/2014/main" val="3232097308"/>
                    </a:ext>
                  </a:extLst>
                </a:gridCol>
                <a:gridCol w="1757754">
                  <a:extLst>
                    <a:ext uri="{9D8B030D-6E8A-4147-A177-3AD203B41FA5}">
                      <a16:colId xmlns="" xmlns:a16="http://schemas.microsoft.com/office/drawing/2014/main" val="60540194"/>
                    </a:ext>
                  </a:extLst>
                </a:gridCol>
              </a:tblGrid>
              <a:tr h="131410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lao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lao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lao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nơi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lao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21418310"/>
                  </a:ext>
                </a:extLst>
              </a:tr>
              <a:tr h="635855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6839283"/>
                  </a:ext>
                </a:extLst>
              </a:tr>
              <a:tr h="635855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86094927"/>
                  </a:ext>
                </a:extLst>
              </a:tr>
              <a:tr h="635855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6740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16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085E-7 L -0.0059 2.22085E-7 C -0.00868 2.22085E-7 -0.01163 -0.10765 -0.01163 -0.19432 L -0.01163 -0.38803 " pathEditMode="relative" rAng="0" ptsTypes="FfFF">
                                      <p:cBhvr>
                                        <p:cTn id="6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" y="-194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32634E-6 L -0.70486 -0.26866 " pathEditMode="relative" rAng="0" ptsTypes="AA">
                                      <p:cBhvr>
                                        <p:cTn id="8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3" y="-1344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91055E-6 L -0.70608 -0.36057 " pathEditMode="relative" rAng="0" ptsTypes="AA">
                                      <p:cBhvr>
                                        <p:cTn id="10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313" y="-180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50524E-6 L -0.24149 -1.50524E-6 C -0.34965 -1.50524E-6 -0.48264 -0.14127 -0.48264 -0.25509 L -0.48264 -0.51018 " pathEditMode="relative" rAng="0" ptsTypes="FfFF">
                                      <p:cBhvr>
                                        <p:cTn id="14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32" y="-2550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18322E-6 L -0.01337 -3.18322E-6 C -0.01962 -3.18322E-6 -0.02674 -0.10672 -0.02674 -0.19216 L -0.02674 -0.38433 " pathEditMode="relative" rAng="0" ptsTypes="FfFF">
                                      <p:cBhvr>
                                        <p:cTn id="16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" y="-1921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91055E-6 L 0.10382 -4.91055E-6 C 0.15034 -4.91055E-6 0.20798 -0.09932 0.20798 -0.17859 L 0.20798 -0.35718 " pathEditMode="relative" rAng="0" ptsTypes="FfFF">
                                      <p:cBhvr>
                                        <p:cTn id="18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9" y="-178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2936E-6 L 0.24653 4.42936E-6 C 0.35712 4.42936E-6 0.49306 -0.1385 0.49306 -0.24985 L 0.49306 -0.49939 " pathEditMode="relative" rAng="0" ptsTypes="FfFF">
                                      <p:cBhvr>
                                        <p:cTn id="22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53" y="-2498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7255E-6 L 0.01042 -4.47255E-6 C 0.01493 -4.47255E-6 0.02084 -0.10795 0.02084 -0.19494 L 0.02084 -0.39019 " pathEditMode="relative" rAng="0" ptsTypes="FfFF">
                                      <p:cBhvr>
                                        <p:cTn id="24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1952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20111E-6 L 0.13073 -4.20111E-6 C 0.18941 -4.20111E-6 0.26163 -0.10024 0.26163 -0.18075 L 0.26163 -0.36119 " pathEditMode="relative" rAng="0" ptsTypes="FfFF">
                                      <p:cBhvr>
                                        <p:cTn id="26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73" y="-180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90623E-6 L 0.14289 -1.90623E-6 C 0.20695 -1.90623E-6 0.28611 -0.03886 0.28611 -0.07033 L 0.28611 -0.13942 " pathEditMode="relative" rAng="0" ptsTypes="FfFF">
                                      <p:cBhvr>
                                        <p:cTn id="30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06" y="-697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28748E-6 L 0.254 4.28748E-6 C 0.36806 4.28748E-6 0.50816 -0.10889 0.50816 -0.1968 L 0.50816 -0.3939 " pathEditMode="relative" rAng="0" ptsTypes="FfFF">
                                      <p:cBhvr>
                                        <p:cTn id="32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9" y="-1971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91055E-6 L 0.13889 -4.91055E-6 C 0.20121 -4.91055E-6 0.27795 -0.13294 0.27795 -0.24059 L 0.27795 -0.48118 " pathEditMode="relative" rAng="0" ptsTypes="FfFF">
                                      <p:cBhvr>
                                        <p:cTn id="34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9" y="-240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8.5|12.8|3.1|3.2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8.5|12.8|3.1|3.2|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8.5|12.8|3.1|3.2|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8.5|12.8|3.1|3.2|3.9"/>
</p:tagLst>
</file>

<file path=ppt/theme/theme1.xml><?xml version="1.0" encoding="utf-8"?>
<a:theme xmlns:a="http://schemas.openxmlformats.org/drawingml/2006/main" name="Giant Doodles Newsletter by Slidesgo">
  <a:themeElements>
    <a:clrScheme name="Simple Light">
      <a:dk1>
        <a:srgbClr val="002969"/>
      </a:dk1>
      <a:lt1>
        <a:srgbClr val="FFFFFF"/>
      </a:lt1>
      <a:dk2>
        <a:srgbClr val="698A9D"/>
      </a:dk2>
      <a:lt2>
        <a:srgbClr val="EEEEEE"/>
      </a:lt2>
      <a:accent1>
        <a:srgbClr val="FE98B0"/>
      </a:accent1>
      <a:accent2>
        <a:srgbClr val="12B6C2"/>
      </a:accent2>
      <a:accent3>
        <a:srgbClr val="9DDDD1"/>
      </a:accent3>
      <a:accent4>
        <a:srgbClr val="F67A62"/>
      </a:accent4>
      <a:accent5>
        <a:srgbClr val="FFC6BB"/>
      </a:accent5>
      <a:accent6>
        <a:srgbClr val="FECE5F"/>
      </a:accent6>
      <a:hlink>
        <a:srgbClr val="00296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4940</TotalTime>
  <Words>351</Words>
  <Application>Microsoft Office PowerPoint</Application>
  <PresentationFormat>On-screen Show (16:9)</PresentationFormat>
  <Paragraphs>106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Times New Roman</vt:lpstr>
      <vt:lpstr>Calibri</vt:lpstr>
      <vt:lpstr>宋体</vt:lpstr>
      <vt:lpstr>Coiny</vt:lpstr>
      <vt:lpstr>Odibee Sans</vt:lpstr>
      <vt:lpstr>Tahoma</vt:lpstr>
      <vt:lpstr>等线</vt:lpstr>
      <vt:lpstr>黑体</vt:lpstr>
      <vt:lpstr>方正黑体简体</vt:lpstr>
      <vt:lpstr>Amatic SC</vt:lpstr>
      <vt:lpstr>HP001</vt:lpstr>
      <vt:lpstr>Didact Gothic</vt:lpstr>
      <vt:lpstr>Giant Doodles Newsletter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Lenovo</cp:lastModifiedBy>
  <cp:revision>186</cp:revision>
  <dcterms:modified xsi:type="dcterms:W3CDTF">2022-01-11T15:03:18Z</dcterms:modified>
</cp:coreProperties>
</file>